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2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880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9C32A-087F-4721-A84F-6E53778CAE27}" type="datetimeFigureOut">
              <a:rPr lang="ru-RU" smtClean="0"/>
              <a:t>09.07.13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7503-BCCA-4EEF-92B3-D82B974F6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3999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9C32A-087F-4721-A84F-6E53778CAE27}" type="datetimeFigureOut">
              <a:rPr lang="ru-RU" smtClean="0"/>
              <a:t>09.07.13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7503-BCCA-4EEF-92B3-D82B974F6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6353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9C32A-087F-4721-A84F-6E53778CAE27}" type="datetimeFigureOut">
              <a:rPr lang="ru-RU" smtClean="0"/>
              <a:t>09.07.13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7503-BCCA-4EEF-92B3-D82B974F6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132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9C32A-087F-4721-A84F-6E53778CAE27}" type="datetimeFigureOut">
              <a:rPr lang="ru-RU" smtClean="0"/>
              <a:t>09.07.13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7503-BCCA-4EEF-92B3-D82B974F6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7667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9C32A-087F-4721-A84F-6E53778CAE27}" type="datetimeFigureOut">
              <a:rPr lang="ru-RU" smtClean="0"/>
              <a:t>09.07.13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7503-BCCA-4EEF-92B3-D82B974F6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193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9C32A-087F-4721-A84F-6E53778CAE27}" type="datetimeFigureOut">
              <a:rPr lang="ru-RU" smtClean="0"/>
              <a:t>09.07.13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7503-BCCA-4EEF-92B3-D82B974F6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579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9C32A-087F-4721-A84F-6E53778CAE27}" type="datetimeFigureOut">
              <a:rPr lang="ru-RU" smtClean="0"/>
              <a:t>09.07.13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7503-BCCA-4EEF-92B3-D82B974F6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6296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9C32A-087F-4721-A84F-6E53778CAE27}" type="datetimeFigureOut">
              <a:rPr lang="ru-RU" smtClean="0"/>
              <a:t>09.07.13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7503-BCCA-4EEF-92B3-D82B974F6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309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9C32A-087F-4721-A84F-6E53778CAE27}" type="datetimeFigureOut">
              <a:rPr lang="ru-RU" smtClean="0"/>
              <a:t>09.07.13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7503-BCCA-4EEF-92B3-D82B974F6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46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9C32A-087F-4721-A84F-6E53778CAE27}" type="datetimeFigureOut">
              <a:rPr lang="ru-RU" smtClean="0"/>
              <a:t>09.07.13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7503-BCCA-4EEF-92B3-D82B974F6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2322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9C32A-087F-4721-A84F-6E53778CAE27}" type="datetimeFigureOut">
              <a:rPr lang="ru-RU" smtClean="0"/>
              <a:t>09.07.13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7503-BCCA-4EEF-92B3-D82B974F6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899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9C32A-087F-4721-A84F-6E53778CAE27}" type="datetimeFigureOut">
              <a:rPr lang="ru-RU" smtClean="0"/>
              <a:t>09.07.13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E7503-BCCA-4EEF-92B3-D82B974F6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503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Доступ к регистраторам </a:t>
            </a:r>
            <a:r>
              <a:rPr lang="en-US" sz="4000" b="1" dirty="0" smtClean="0"/>
              <a:t>RVI-R04Mobile</a:t>
            </a:r>
            <a:r>
              <a:rPr lang="ru-RU" sz="4000" b="1" dirty="0" smtClean="0"/>
              <a:t> через Интернет посредством модуля сотовой связи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204864"/>
            <a:ext cx="8352928" cy="4203848"/>
          </a:xfrm>
        </p:spPr>
        <p:txBody>
          <a:bodyPr>
            <a:normAutofit fontScale="62500" lnSpcReduction="20000"/>
          </a:bodyPr>
          <a:lstStyle/>
          <a:p>
            <a:pPr lvl="0" algn="just"/>
            <a:r>
              <a:rPr lang="ru-RU" dirty="0" smtClean="0">
                <a:solidFill>
                  <a:schemeClr val="tx1"/>
                </a:solidFill>
              </a:rPr>
              <a:t>Для настройки подключения к регистраторам </a:t>
            </a:r>
            <a:r>
              <a:rPr lang="en-US" dirty="0" smtClean="0">
                <a:solidFill>
                  <a:schemeClr val="tx1"/>
                </a:solidFill>
              </a:rPr>
              <a:t>RVI</a:t>
            </a:r>
            <a:r>
              <a:rPr lang="ru-RU" dirty="0" smtClean="0">
                <a:solidFill>
                  <a:schemeClr val="tx1"/>
                </a:solidFill>
              </a:rPr>
              <a:t>-</a:t>
            </a:r>
            <a:r>
              <a:rPr lang="en-US" dirty="0" smtClean="0">
                <a:solidFill>
                  <a:schemeClr val="tx1"/>
                </a:solidFill>
              </a:rPr>
              <a:t>R</a:t>
            </a:r>
            <a:r>
              <a:rPr lang="ru-RU" dirty="0" smtClean="0">
                <a:solidFill>
                  <a:schemeClr val="tx1"/>
                </a:solidFill>
              </a:rPr>
              <a:t>04</a:t>
            </a:r>
            <a:r>
              <a:rPr lang="en-US" dirty="0" smtClean="0">
                <a:solidFill>
                  <a:schemeClr val="tx1"/>
                </a:solidFill>
              </a:rPr>
              <a:t>Mobile </a:t>
            </a:r>
            <a:r>
              <a:rPr lang="ru-RU" dirty="0" smtClean="0">
                <a:solidFill>
                  <a:schemeClr val="tx1"/>
                </a:solidFill>
              </a:rPr>
              <a:t>через сеть Интернет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посредством </a:t>
            </a:r>
            <a:r>
              <a:rPr lang="ru-RU" dirty="0">
                <a:solidFill>
                  <a:schemeClr val="tx1"/>
                </a:solidFill>
              </a:rPr>
              <a:t>м</a:t>
            </a:r>
            <a:r>
              <a:rPr lang="ru-RU" dirty="0" smtClean="0">
                <a:solidFill>
                  <a:schemeClr val="tx1"/>
                </a:solidFill>
              </a:rPr>
              <a:t>одуля сотовой связи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при использовании в регистраторах </a:t>
            </a:r>
            <a:r>
              <a:rPr lang="en-US" dirty="0" smtClean="0">
                <a:solidFill>
                  <a:schemeClr val="tx1"/>
                </a:solidFill>
              </a:rPr>
              <a:t>SIM</a:t>
            </a:r>
            <a:r>
              <a:rPr lang="ru-RU" dirty="0" smtClean="0">
                <a:solidFill>
                  <a:schemeClr val="tx1"/>
                </a:solidFill>
              </a:rPr>
              <a:t>-карт с динамическими </a:t>
            </a:r>
            <a:r>
              <a:rPr lang="en-US" dirty="0" smtClean="0">
                <a:solidFill>
                  <a:schemeClr val="tx1"/>
                </a:solidFill>
              </a:rPr>
              <a:t>IP-</a:t>
            </a:r>
            <a:r>
              <a:rPr lang="ru-RU" dirty="0" smtClean="0">
                <a:solidFill>
                  <a:schemeClr val="tx1"/>
                </a:solidFill>
              </a:rPr>
              <a:t>адресами потребуются:</a:t>
            </a:r>
            <a:endParaRPr lang="en-US" dirty="0" smtClean="0">
              <a:solidFill>
                <a:schemeClr val="tx1"/>
              </a:solidFill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прошивк</a:t>
            </a:r>
            <a:r>
              <a:rPr lang="ru-RU" dirty="0">
                <a:solidFill>
                  <a:schemeClr val="tx1"/>
                </a:solidFill>
              </a:rPr>
              <a:t>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регистратора </a:t>
            </a:r>
            <a:r>
              <a:rPr lang="ru-RU" dirty="0" smtClean="0">
                <a:solidFill>
                  <a:schemeClr val="tx1"/>
                </a:solidFill>
              </a:rPr>
              <a:t>от 12.04.2013 и более </a:t>
            </a:r>
            <a:r>
              <a:rPr lang="ru-RU" dirty="0" smtClean="0">
                <a:solidFill>
                  <a:schemeClr val="tx1"/>
                </a:solidFill>
              </a:rPr>
              <a:t>новая</a:t>
            </a:r>
            <a:endParaRPr lang="ru-RU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с</a:t>
            </a:r>
            <a:r>
              <a:rPr lang="ru-RU" dirty="0" smtClean="0">
                <a:solidFill>
                  <a:schemeClr val="tx1"/>
                </a:solidFill>
              </a:rPr>
              <a:t>ервер с внешним статическим </a:t>
            </a:r>
            <a:r>
              <a:rPr lang="en-US" dirty="0" smtClean="0">
                <a:solidFill>
                  <a:schemeClr val="tx1"/>
                </a:solidFill>
              </a:rPr>
              <a:t>IP</a:t>
            </a:r>
            <a:r>
              <a:rPr lang="ru-RU" dirty="0" smtClean="0">
                <a:solidFill>
                  <a:schemeClr val="tx1"/>
                </a:solidFill>
              </a:rPr>
              <a:t>-адресом (или ПК с трансляцией локального </a:t>
            </a:r>
            <a:r>
              <a:rPr lang="en-US" dirty="0" smtClean="0">
                <a:solidFill>
                  <a:schemeClr val="tx1"/>
                </a:solidFill>
              </a:rPr>
              <a:t>IP-</a:t>
            </a:r>
            <a:r>
              <a:rPr lang="ru-RU" dirty="0" smtClean="0">
                <a:solidFill>
                  <a:schemeClr val="tx1"/>
                </a:solidFill>
              </a:rPr>
              <a:t>адреса на внешний статический) и минимум 2-мя открытыми портами для </a:t>
            </a:r>
            <a:r>
              <a:rPr lang="ru-RU" dirty="0" smtClean="0">
                <a:solidFill>
                  <a:schemeClr val="tx1"/>
                </a:solidFill>
              </a:rPr>
              <a:t>работы </a:t>
            </a:r>
            <a:r>
              <a:rPr lang="ru-RU" dirty="0" smtClean="0">
                <a:solidFill>
                  <a:schemeClr val="tx1"/>
                </a:solidFill>
              </a:rPr>
              <a:t>одного регистратора (для каждого дополнительного регистратора потребуется еще один открытый порт)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ПО </a:t>
            </a:r>
            <a:r>
              <a:rPr lang="en-US" dirty="0" smtClean="0">
                <a:solidFill>
                  <a:schemeClr val="tx1"/>
                </a:solidFill>
              </a:rPr>
              <a:t>RVI </a:t>
            </a:r>
            <a:r>
              <a:rPr lang="ru-RU" dirty="0" smtClean="0">
                <a:solidFill>
                  <a:schemeClr val="tx1"/>
                </a:solidFill>
              </a:rPr>
              <a:t>прокси-сервер </a:t>
            </a:r>
            <a:r>
              <a:rPr lang="en-US" dirty="0" err="1" smtClean="0">
                <a:solidFill>
                  <a:schemeClr val="tx1"/>
                </a:solidFill>
              </a:rPr>
              <a:t>ProxyServer</a:t>
            </a:r>
            <a:r>
              <a:rPr lang="ru-RU" dirty="0" smtClean="0">
                <a:solidFill>
                  <a:schemeClr val="tx1"/>
                </a:solidFill>
              </a:rPr>
              <a:t>_</a:t>
            </a:r>
            <a:r>
              <a:rPr lang="en-US" dirty="0" smtClean="0">
                <a:solidFill>
                  <a:schemeClr val="tx1"/>
                </a:solidFill>
              </a:rPr>
              <a:t>v</a:t>
            </a:r>
            <a:r>
              <a:rPr lang="ru-RU" dirty="0" smtClean="0">
                <a:solidFill>
                  <a:schemeClr val="tx1"/>
                </a:solidFill>
              </a:rPr>
              <a:t>10.09.28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Для просмотра можно воспользоваться: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браузерами (предпочтительно </a:t>
            </a:r>
            <a:r>
              <a:rPr lang="en-US" dirty="0" smtClean="0">
                <a:solidFill>
                  <a:schemeClr val="tx1"/>
                </a:solidFill>
              </a:rPr>
              <a:t>Internet Explorer, Google Chrome </a:t>
            </a:r>
            <a:r>
              <a:rPr lang="ru-RU" dirty="0" smtClean="0">
                <a:solidFill>
                  <a:schemeClr val="tx1"/>
                </a:solidFill>
              </a:rPr>
              <a:t>с надстройкой </a:t>
            </a:r>
            <a:r>
              <a:rPr lang="en-US" dirty="0" err="1" smtClean="0">
                <a:solidFill>
                  <a:schemeClr val="tx1"/>
                </a:solidFill>
              </a:rPr>
              <a:t>IETab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ru-RU" dirty="0">
              <a:solidFill>
                <a:schemeClr val="tx1"/>
              </a:solidFill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ПО </a:t>
            </a:r>
            <a:r>
              <a:rPr lang="en-US" dirty="0" smtClean="0">
                <a:solidFill>
                  <a:schemeClr val="tx1"/>
                </a:solidFill>
              </a:rPr>
              <a:t>RVI </a:t>
            </a:r>
            <a:r>
              <a:rPr lang="ru-RU" dirty="0" smtClean="0">
                <a:solidFill>
                  <a:schemeClr val="tx1"/>
                </a:solidFill>
              </a:rPr>
              <a:t>DSS</a:t>
            </a:r>
            <a:r>
              <a:rPr lang="en-US" dirty="0" smtClean="0">
                <a:solidFill>
                  <a:schemeClr val="tx1"/>
                </a:solidFill>
              </a:rPr>
              <a:t>_</a:t>
            </a:r>
            <a:r>
              <a:rPr lang="ru-RU" dirty="0" smtClean="0">
                <a:solidFill>
                  <a:schemeClr val="tx1"/>
                </a:solidFill>
              </a:rPr>
              <a:t>V</a:t>
            </a:r>
            <a:r>
              <a:rPr lang="en-US" dirty="0" smtClean="0">
                <a:solidFill>
                  <a:schemeClr val="tx1"/>
                </a:solidFill>
              </a:rPr>
              <a:t>09.10.2012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с</a:t>
            </a:r>
            <a:r>
              <a:rPr lang="ru-RU" dirty="0" smtClean="0">
                <a:solidFill>
                  <a:schemeClr val="tx1"/>
                </a:solidFill>
              </a:rPr>
              <a:t> мобильных устройств - программами </a:t>
            </a:r>
            <a:r>
              <a:rPr lang="en-US" dirty="0" smtClean="0">
                <a:solidFill>
                  <a:schemeClr val="tx1"/>
                </a:solidFill>
              </a:rPr>
              <a:t>DMSS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gDMSS</a:t>
            </a:r>
            <a:r>
              <a:rPr lang="ru-RU" dirty="0" smtClean="0">
                <a:solidFill>
                  <a:schemeClr val="tx1"/>
                </a:solidFill>
              </a:rPr>
              <a:t> и т.д.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955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/>
              <a:t>Прокси-сервер. Общие </a:t>
            </a:r>
            <a:r>
              <a:rPr lang="ru-RU" sz="3600" b="1" dirty="0" smtClean="0"/>
              <a:t>настройки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52120" y="1754282"/>
            <a:ext cx="3312368" cy="4289201"/>
          </a:xfrm>
        </p:spPr>
        <p:txBody>
          <a:bodyPr>
            <a:normAutofit/>
          </a:bodyPr>
          <a:lstStyle/>
          <a:p>
            <a:pPr lvl="0" algn="just"/>
            <a:r>
              <a:rPr lang="ru-RU" sz="1600" dirty="0" smtClean="0"/>
              <a:t>Прокси-сервер – сервер автоматической регистрации оборудования с динамическими </a:t>
            </a:r>
            <a:r>
              <a:rPr lang="en-US" sz="1600" dirty="0" smtClean="0"/>
              <a:t>IP-</a:t>
            </a:r>
            <a:r>
              <a:rPr lang="ru-RU" sz="1600" dirty="0" smtClean="0"/>
              <a:t>адресами</a:t>
            </a:r>
          </a:p>
          <a:p>
            <a:pPr lvl="0" algn="just"/>
            <a:r>
              <a:rPr lang="ru-RU" sz="1600" dirty="0" smtClean="0"/>
              <a:t>«</a:t>
            </a:r>
            <a:r>
              <a:rPr lang="en-US" sz="1600" dirty="0" err="1"/>
              <a:t>LocalIP</a:t>
            </a:r>
            <a:r>
              <a:rPr lang="ru-RU" sz="1600" dirty="0"/>
              <a:t>» - </a:t>
            </a:r>
            <a:r>
              <a:rPr lang="ru-RU" sz="1600" dirty="0" smtClean="0"/>
              <a:t>внутренний </a:t>
            </a:r>
            <a:r>
              <a:rPr lang="en-US" sz="1600" dirty="0"/>
              <a:t>IP</a:t>
            </a:r>
            <a:r>
              <a:rPr lang="ru-RU" sz="1600" dirty="0"/>
              <a:t>-адрес ПК, на котором </a:t>
            </a:r>
            <a:r>
              <a:rPr lang="ru-RU" sz="1600" dirty="0" smtClean="0"/>
              <a:t>установлен Прокси-сервер, и </a:t>
            </a:r>
            <a:r>
              <a:rPr lang="ru-RU" sz="1600" dirty="0"/>
              <a:t>который связан с внешним статическим </a:t>
            </a:r>
            <a:r>
              <a:rPr lang="en-US" sz="1600" dirty="0"/>
              <a:t>IP</a:t>
            </a:r>
            <a:r>
              <a:rPr lang="ru-RU" sz="1600" dirty="0" smtClean="0"/>
              <a:t>-адресом (или адрес сервера, если ПО установлено на нем).</a:t>
            </a:r>
            <a:endParaRPr lang="ru-RU" sz="1600" dirty="0"/>
          </a:p>
          <a:p>
            <a:pPr lvl="0" algn="just"/>
            <a:r>
              <a:rPr lang="ru-RU" sz="1600" dirty="0"/>
              <a:t>«</a:t>
            </a:r>
            <a:r>
              <a:rPr lang="en-US" sz="1600" dirty="0" err="1"/>
              <a:t>AutoConnectPort</a:t>
            </a:r>
            <a:r>
              <a:rPr lang="ru-RU" sz="1600" dirty="0"/>
              <a:t>» - любой открытый свободный порт </a:t>
            </a:r>
            <a:r>
              <a:rPr lang="ru-RU" sz="1600" dirty="0" smtClean="0"/>
              <a:t>на внешнем статическом </a:t>
            </a:r>
            <a:r>
              <a:rPr lang="en-US" sz="1600" dirty="0" smtClean="0"/>
              <a:t>IP</a:t>
            </a:r>
            <a:r>
              <a:rPr lang="ru-RU" sz="1600" dirty="0" smtClean="0"/>
              <a:t>, </a:t>
            </a:r>
            <a:r>
              <a:rPr lang="ru-RU" sz="1600" dirty="0"/>
              <a:t>через который будет осуществляться соединение регистраторов с Прокси-сервером.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44824"/>
            <a:ext cx="5328592" cy="41081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2984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Общая схема подключения</a:t>
            </a:r>
            <a:endParaRPr lang="ru-RU" sz="36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1568789"/>
            <a:ext cx="1656184" cy="8640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Регистратор №1</a:t>
            </a:r>
            <a:endParaRPr lang="en-US" sz="1200" dirty="0" smtClean="0">
              <a:solidFill>
                <a:schemeClr val="tx1"/>
              </a:solidFill>
            </a:endParaRPr>
          </a:p>
          <a:p>
            <a:pPr algn="ctr"/>
            <a:r>
              <a:rPr lang="ru-RU" sz="1200" dirty="0">
                <a:solidFill>
                  <a:schemeClr val="tx1"/>
                </a:solidFill>
              </a:rPr>
              <a:t>л</a:t>
            </a:r>
            <a:r>
              <a:rPr lang="ru-RU" sz="1200" dirty="0" smtClean="0">
                <a:solidFill>
                  <a:schemeClr val="tx1"/>
                </a:solidFill>
              </a:rPr>
              <a:t>окальный </a:t>
            </a:r>
            <a:r>
              <a:rPr lang="en-US" sz="1200" dirty="0" smtClean="0">
                <a:solidFill>
                  <a:schemeClr val="tx1"/>
                </a:solidFill>
              </a:rPr>
              <a:t>IP XXX.XXX.XXX.XXX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967892" y="4005064"/>
            <a:ext cx="1656184" cy="8640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Регистратор №</a:t>
            </a:r>
            <a:r>
              <a:rPr lang="en-US" sz="1200" dirty="0" smtClean="0">
                <a:solidFill>
                  <a:schemeClr val="tx1"/>
                </a:solidFill>
              </a:rPr>
              <a:t>m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локальный </a:t>
            </a:r>
            <a:r>
              <a:rPr lang="en-US" sz="1200" dirty="0">
                <a:solidFill>
                  <a:schemeClr val="tx1"/>
                </a:solidFill>
              </a:rPr>
              <a:t>IP </a:t>
            </a:r>
            <a:r>
              <a:rPr lang="en-US" sz="1200" dirty="0" smtClean="0">
                <a:solidFill>
                  <a:schemeClr val="tx1"/>
                </a:solidFill>
              </a:rPr>
              <a:t>XXX.XXX.XXX.XXX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2786926"/>
            <a:ext cx="1656184" cy="8640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err="1">
                <a:solidFill>
                  <a:schemeClr val="tx1"/>
                </a:solidFill>
              </a:rPr>
              <a:t>Авторегистрация</a:t>
            </a:r>
            <a:r>
              <a:rPr lang="ru-RU" sz="1200" dirty="0">
                <a:solidFill>
                  <a:schemeClr val="tx1"/>
                </a:solidFill>
              </a:rPr>
              <a:t> на внешнем </a:t>
            </a:r>
            <a:r>
              <a:rPr lang="en-US" sz="1200" dirty="0">
                <a:solidFill>
                  <a:schemeClr val="tx1"/>
                </a:solidFill>
              </a:rPr>
              <a:t>IP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213.141.128.58</a:t>
            </a:r>
            <a:r>
              <a:rPr lang="ru-RU" sz="1200" dirty="0" smtClean="0">
                <a:solidFill>
                  <a:schemeClr val="tx1"/>
                </a:solidFill>
              </a:rPr>
              <a:t>;</a:t>
            </a:r>
          </a:p>
          <a:p>
            <a:pPr algn="ctr"/>
            <a:r>
              <a:rPr lang="ru-RU" sz="1200" dirty="0">
                <a:solidFill>
                  <a:schemeClr val="tx1"/>
                </a:solidFill>
              </a:rPr>
              <a:t>о</a:t>
            </a:r>
            <a:r>
              <a:rPr lang="ru-RU" sz="1200" dirty="0" smtClean="0">
                <a:solidFill>
                  <a:schemeClr val="tx1"/>
                </a:solidFill>
              </a:rPr>
              <a:t>бщий порт внешнего </a:t>
            </a:r>
            <a:r>
              <a:rPr lang="en-US" sz="1200" dirty="0" smtClean="0">
                <a:solidFill>
                  <a:schemeClr val="tx1"/>
                </a:solidFill>
              </a:rPr>
              <a:t>IP </a:t>
            </a:r>
            <a:r>
              <a:rPr lang="ru-RU" sz="1200" dirty="0" smtClean="0">
                <a:solidFill>
                  <a:schemeClr val="tx1"/>
                </a:solidFill>
              </a:rPr>
              <a:t>- 12367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79304" y="3140636"/>
            <a:ext cx="2736304" cy="14404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ПК/Сервер</a:t>
            </a:r>
            <a:endParaRPr lang="en-US" sz="1200" dirty="0" smtClean="0">
              <a:solidFill>
                <a:schemeClr val="tx1"/>
              </a:solidFill>
            </a:endParaRPr>
          </a:p>
          <a:p>
            <a:pPr algn="ctr"/>
            <a:r>
              <a:rPr lang="ru-RU" sz="1200" dirty="0">
                <a:solidFill>
                  <a:schemeClr val="tx1"/>
                </a:solidFill>
              </a:rPr>
              <a:t>л</a:t>
            </a:r>
            <a:r>
              <a:rPr lang="ru-RU" sz="1200" dirty="0" smtClean="0">
                <a:solidFill>
                  <a:schemeClr val="tx1"/>
                </a:solidFill>
              </a:rPr>
              <a:t>окальный </a:t>
            </a:r>
            <a:r>
              <a:rPr lang="en-US" sz="1200" dirty="0" smtClean="0">
                <a:solidFill>
                  <a:schemeClr val="tx1"/>
                </a:solidFill>
              </a:rPr>
              <a:t>IP </a:t>
            </a:r>
            <a:r>
              <a:rPr lang="ru-RU" sz="1200" dirty="0" smtClean="0">
                <a:solidFill>
                  <a:schemeClr val="tx1"/>
                </a:solidFill>
              </a:rPr>
              <a:t>192</a:t>
            </a:r>
            <a:r>
              <a:rPr lang="en-US" sz="1200" dirty="0" smtClean="0">
                <a:solidFill>
                  <a:schemeClr val="tx1"/>
                </a:solidFill>
              </a:rPr>
              <a:t>.</a:t>
            </a:r>
            <a:r>
              <a:rPr lang="ru-RU" sz="1200" dirty="0" smtClean="0">
                <a:solidFill>
                  <a:schemeClr val="tx1"/>
                </a:solidFill>
              </a:rPr>
              <a:t>168</a:t>
            </a:r>
            <a:r>
              <a:rPr lang="en-US" sz="1200" dirty="0" smtClean="0">
                <a:solidFill>
                  <a:schemeClr val="tx1"/>
                </a:solidFill>
              </a:rPr>
              <a:t>.</a:t>
            </a:r>
            <a:r>
              <a:rPr lang="ru-RU" sz="1200" dirty="0">
                <a:solidFill>
                  <a:schemeClr val="tx1"/>
                </a:solidFill>
              </a:rPr>
              <a:t>1</a:t>
            </a:r>
            <a:r>
              <a:rPr lang="en-US" sz="1200" dirty="0" smtClean="0">
                <a:solidFill>
                  <a:schemeClr val="tx1"/>
                </a:solidFill>
              </a:rPr>
              <a:t>.</a:t>
            </a:r>
            <a:r>
              <a:rPr lang="ru-RU" sz="1200" dirty="0" smtClean="0">
                <a:solidFill>
                  <a:schemeClr val="tx1"/>
                </a:solidFill>
              </a:rPr>
              <a:t>6 (ПК с </a:t>
            </a:r>
            <a:r>
              <a:rPr lang="en-US" sz="1200" dirty="0" smtClean="0">
                <a:solidFill>
                  <a:schemeClr val="tx1"/>
                </a:solidFill>
              </a:rPr>
              <a:t>NAT)</a:t>
            </a:r>
            <a:r>
              <a:rPr lang="ru-RU" sz="1200" dirty="0" smtClean="0">
                <a:solidFill>
                  <a:schemeClr val="tx1"/>
                </a:solidFill>
              </a:rPr>
              <a:t>;</a:t>
            </a:r>
          </a:p>
          <a:p>
            <a:pPr algn="ctr"/>
            <a:r>
              <a:rPr lang="ru-RU" sz="1200" dirty="0">
                <a:solidFill>
                  <a:schemeClr val="tx1"/>
                </a:solidFill>
              </a:rPr>
              <a:t>в</a:t>
            </a:r>
            <a:r>
              <a:rPr lang="ru-RU" sz="1200" dirty="0" smtClean="0">
                <a:solidFill>
                  <a:schemeClr val="tx1"/>
                </a:solidFill>
              </a:rPr>
              <a:t>нешний статический </a:t>
            </a:r>
            <a:r>
              <a:rPr lang="en-US" sz="1200" dirty="0" smtClean="0">
                <a:solidFill>
                  <a:schemeClr val="tx1"/>
                </a:solidFill>
              </a:rPr>
              <a:t>IP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213.141.128.58</a:t>
            </a:r>
            <a:r>
              <a:rPr lang="ru-RU" sz="1200" dirty="0" smtClean="0">
                <a:solidFill>
                  <a:schemeClr val="tx1"/>
                </a:solidFill>
              </a:rPr>
              <a:t>;</a:t>
            </a:r>
            <a:endParaRPr lang="en-US" sz="1200" dirty="0" smtClean="0">
              <a:solidFill>
                <a:schemeClr val="tx1"/>
              </a:solidFill>
            </a:endParaRPr>
          </a:p>
          <a:p>
            <a:pPr algn="ctr"/>
            <a:r>
              <a:rPr lang="ru-RU" sz="1200" dirty="0">
                <a:solidFill>
                  <a:schemeClr val="tx1"/>
                </a:solidFill>
              </a:rPr>
              <a:t>о</a:t>
            </a:r>
            <a:r>
              <a:rPr lang="ru-RU" sz="1200" dirty="0" smtClean="0">
                <a:solidFill>
                  <a:schemeClr val="tx1"/>
                </a:solidFill>
              </a:rPr>
              <a:t>ткрытые порты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12367, 12368…..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470755" y="1682713"/>
            <a:ext cx="2736304" cy="14404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Прокси-сервер</a:t>
            </a:r>
          </a:p>
          <a:p>
            <a:pPr algn="ctr"/>
            <a:r>
              <a:rPr lang="ru-RU" sz="1200" dirty="0">
                <a:solidFill>
                  <a:schemeClr val="tx1"/>
                </a:solidFill>
              </a:rPr>
              <a:t>Общие настройки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IP - </a:t>
            </a:r>
            <a:r>
              <a:rPr lang="ru-RU" sz="1200" dirty="0">
                <a:solidFill>
                  <a:schemeClr val="tx1"/>
                </a:solidFill>
              </a:rPr>
              <a:t>192</a:t>
            </a:r>
            <a:r>
              <a:rPr lang="en-US" sz="1200" dirty="0">
                <a:solidFill>
                  <a:schemeClr val="tx1"/>
                </a:solidFill>
              </a:rPr>
              <a:t>.</a:t>
            </a:r>
            <a:r>
              <a:rPr lang="ru-RU" sz="1200" dirty="0">
                <a:solidFill>
                  <a:schemeClr val="tx1"/>
                </a:solidFill>
              </a:rPr>
              <a:t>168</a:t>
            </a:r>
            <a:r>
              <a:rPr lang="en-US" sz="1200" dirty="0">
                <a:solidFill>
                  <a:schemeClr val="tx1"/>
                </a:solidFill>
              </a:rPr>
              <a:t>.</a:t>
            </a:r>
            <a:r>
              <a:rPr lang="ru-RU" sz="1200" dirty="0">
                <a:solidFill>
                  <a:schemeClr val="tx1"/>
                </a:solidFill>
              </a:rPr>
              <a:t>1</a:t>
            </a:r>
            <a:r>
              <a:rPr lang="en-US" sz="1200" dirty="0">
                <a:solidFill>
                  <a:schemeClr val="tx1"/>
                </a:solidFill>
              </a:rPr>
              <a:t>.</a:t>
            </a:r>
            <a:r>
              <a:rPr lang="ru-RU" sz="1200" dirty="0">
                <a:solidFill>
                  <a:schemeClr val="tx1"/>
                </a:solidFill>
              </a:rPr>
              <a:t>6 (ПК с </a:t>
            </a:r>
            <a:r>
              <a:rPr lang="en-US" sz="1200" dirty="0">
                <a:solidFill>
                  <a:schemeClr val="tx1"/>
                </a:solidFill>
              </a:rPr>
              <a:t>NAT</a:t>
            </a:r>
            <a:r>
              <a:rPr lang="en-US" sz="1200" dirty="0" smtClean="0">
                <a:solidFill>
                  <a:schemeClr val="tx1"/>
                </a:solidFill>
              </a:rPr>
              <a:t>)/213.141.128.58</a:t>
            </a:r>
            <a:r>
              <a:rPr lang="ru-RU" sz="1200" dirty="0">
                <a:solidFill>
                  <a:schemeClr val="tx1"/>
                </a:solidFill>
              </a:rPr>
              <a:t>;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один </a:t>
            </a:r>
            <a:r>
              <a:rPr lang="ru-RU" sz="1200" dirty="0">
                <a:solidFill>
                  <a:schemeClr val="tx1"/>
                </a:solidFill>
              </a:rPr>
              <a:t>общий порт (для </a:t>
            </a:r>
            <a:r>
              <a:rPr lang="ru-RU" sz="1200" dirty="0" err="1">
                <a:solidFill>
                  <a:schemeClr val="tx1"/>
                </a:solidFill>
              </a:rPr>
              <a:t>авторегистрации</a:t>
            </a:r>
            <a:r>
              <a:rPr lang="ru-RU" sz="1200" dirty="0">
                <a:solidFill>
                  <a:schemeClr val="tx1"/>
                </a:solidFill>
              </a:rPr>
              <a:t>) </a:t>
            </a:r>
            <a:r>
              <a:rPr lang="ru-RU" sz="1200" dirty="0" smtClean="0">
                <a:solidFill>
                  <a:schemeClr val="tx1"/>
                </a:solidFill>
              </a:rPr>
              <a:t>– 12367;</a:t>
            </a:r>
          </a:p>
          <a:p>
            <a:pPr algn="ctr"/>
            <a:r>
              <a:rPr lang="ru-RU" sz="1200" dirty="0">
                <a:solidFill>
                  <a:schemeClr val="tx1"/>
                </a:solidFill>
              </a:rPr>
              <a:t>о</a:t>
            </a:r>
            <a:r>
              <a:rPr lang="ru-RU" sz="1200" dirty="0" smtClean="0">
                <a:solidFill>
                  <a:schemeClr val="tx1"/>
                </a:solidFill>
              </a:rPr>
              <a:t>тдельные порты для каждого регистратора – 12368….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971600" y="2432885"/>
            <a:ext cx="0" cy="1572179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4" idx="3"/>
            <a:endCxn id="9" idx="1"/>
          </p:cNvCxnSpPr>
          <p:nvPr/>
        </p:nvCxnSpPr>
        <p:spPr>
          <a:xfrm>
            <a:off x="2627784" y="2000837"/>
            <a:ext cx="842971" cy="40212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5" idx="3"/>
            <a:endCxn id="9" idx="1"/>
          </p:cNvCxnSpPr>
          <p:nvPr/>
        </p:nvCxnSpPr>
        <p:spPr>
          <a:xfrm flipV="1">
            <a:off x="2624076" y="2402959"/>
            <a:ext cx="846679" cy="203415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6948264" y="2060848"/>
            <a:ext cx="1728192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Пользователь №1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ПК/планшет/смартфон с Интернет, ПО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948264" y="3717032"/>
            <a:ext cx="1728192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Пользователь </a:t>
            </a:r>
            <a:r>
              <a:rPr lang="ru-RU" sz="1200" dirty="0" smtClean="0">
                <a:solidFill>
                  <a:schemeClr val="tx1"/>
                </a:solidFill>
              </a:rPr>
              <a:t>№ </a:t>
            </a:r>
            <a:r>
              <a:rPr lang="en-US" sz="1200" dirty="0" smtClean="0">
                <a:solidFill>
                  <a:schemeClr val="tx1"/>
                </a:solidFill>
              </a:rPr>
              <a:t>M</a:t>
            </a:r>
            <a:endParaRPr lang="ru-RU" sz="1200" dirty="0" smtClean="0">
              <a:solidFill>
                <a:schemeClr val="tx1"/>
              </a:solidFill>
            </a:endParaRP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ПК/планшет/смартфон </a:t>
            </a:r>
            <a:r>
              <a:rPr lang="ru-RU" sz="1200" dirty="0">
                <a:solidFill>
                  <a:schemeClr val="tx1"/>
                </a:solidFill>
              </a:rPr>
              <a:t>с </a:t>
            </a:r>
            <a:r>
              <a:rPr lang="ru-RU" sz="1200" dirty="0" smtClean="0">
                <a:solidFill>
                  <a:schemeClr val="tx1"/>
                </a:solidFill>
              </a:rPr>
              <a:t>Интернет, ПО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8676456" y="2708920"/>
            <a:ext cx="0" cy="1008112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21" idx="1"/>
            <a:endCxn id="7" idx="3"/>
          </p:cNvCxnSpPr>
          <p:nvPr/>
        </p:nvCxnSpPr>
        <p:spPr>
          <a:xfrm flipH="1">
            <a:off x="6215608" y="2384884"/>
            <a:ext cx="732656" cy="147599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23" idx="1"/>
            <a:endCxn id="7" idx="3"/>
          </p:cNvCxnSpPr>
          <p:nvPr/>
        </p:nvCxnSpPr>
        <p:spPr>
          <a:xfrm flipH="1" flipV="1">
            <a:off x="6215608" y="3860882"/>
            <a:ext cx="732656" cy="18018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9326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/>
              <a:t>Прокси-сервер. </a:t>
            </a:r>
            <a:r>
              <a:rPr lang="ru-RU" sz="3600" b="1" dirty="0" smtClean="0"/>
              <a:t>Добавление устройства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0" y="1556792"/>
            <a:ext cx="4464496" cy="4569371"/>
          </a:xfrm>
        </p:spPr>
        <p:txBody>
          <a:bodyPr>
            <a:noAutofit/>
          </a:bodyPr>
          <a:lstStyle/>
          <a:p>
            <a:pPr lvl="0" algn="just"/>
            <a:r>
              <a:rPr lang="ru-RU" sz="1600" dirty="0" smtClean="0"/>
              <a:t>«</a:t>
            </a:r>
            <a:r>
              <a:rPr lang="en-US" sz="1600" dirty="0" err="1"/>
              <a:t>UserName</a:t>
            </a:r>
            <a:r>
              <a:rPr lang="ru-RU" sz="1600" dirty="0"/>
              <a:t>»/«</a:t>
            </a:r>
            <a:r>
              <a:rPr lang="en-US" sz="1600" dirty="0"/>
              <a:t>Password</a:t>
            </a:r>
            <a:r>
              <a:rPr lang="ru-RU" sz="1600" dirty="0"/>
              <a:t>» - пара логин пароль для входа на регистратор. </a:t>
            </a:r>
            <a:r>
              <a:rPr lang="ru-RU" sz="1600" dirty="0" smtClean="0"/>
              <a:t>Виртуальные (</a:t>
            </a:r>
            <a:r>
              <a:rPr lang="en-US" sz="1600" dirty="0" err="1" smtClean="0"/>
              <a:t>VirtualDev</a:t>
            </a:r>
            <a:r>
              <a:rPr lang="ru-RU" sz="1600" dirty="0" smtClean="0"/>
              <a:t>)</a:t>
            </a:r>
            <a:r>
              <a:rPr lang="en-US" sz="1600" dirty="0" smtClean="0"/>
              <a:t> </a:t>
            </a:r>
            <a:r>
              <a:rPr lang="ru-RU" sz="1600" dirty="0"/>
              <a:t>– параметры, генерируемые Прокси-сервером для доступа к </a:t>
            </a:r>
            <a:r>
              <a:rPr lang="ru-RU" sz="1600" dirty="0" smtClean="0"/>
              <a:t>регистратору; </a:t>
            </a:r>
            <a:r>
              <a:rPr lang="ru-RU" sz="1600" dirty="0"/>
              <a:t>и физическое (</a:t>
            </a:r>
            <a:r>
              <a:rPr lang="en-US" sz="1600" dirty="0" err="1" smtClean="0"/>
              <a:t>PhysicalDev</a:t>
            </a:r>
            <a:r>
              <a:rPr lang="ru-RU" sz="1600" dirty="0" smtClean="0"/>
              <a:t>) </a:t>
            </a:r>
            <a:r>
              <a:rPr lang="ru-RU" sz="1600" dirty="0"/>
              <a:t>– </a:t>
            </a:r>
            <a:r>
              <a:rPr lang="ru-RU" sz="1600" dirty="0" smtClean="0"/>
              <a:t>параметры регистратора.</a:t>
            </a:r>
            <a:endParaRPr lang="ru-RU" sz="1600" dirty="0"/>
          </a:p>
          <a:p>
            <a:pPr lvl="0" algn="just"/>
            <a:r>
              <a:rPr lang="ru-RU" sz="1600" dirty="0"/>
              <a:t>«</a:t>
            </a:r>
            <a:r>
              <a:rPr lang="en-US" sz="1600" dirty="0" err="1"/>
              <a:t>MappedPort</a:t>
            </a:r>
            <a:r>
              <a:rPr lang="ru-RU" sz="1600" dirty="0"/>
              <a:t>» - любой открытый свободный порт </a:t>
            </a:r>
            <a:r>
              <a:rPr lang="ru-RU" sz="1600" dirty="0" smtClean="0"/>
              <a:t>внешнего </a:t>
            </a:r>
            <a:r>
              <a:rPr lang="en-US" sz="1600" dirty="0" smtClean="0"/>
              <a:t>IP</a:t>
            </a:r>
            <a:r>
              <a:rPr lang="ru-RU" sz="1600" dirty="0" smtClean="0"/>
              <a:t>, </a:t>
            </a:r>
            <a:r>
              <a:rPr lang="ru-RU" sz="1600" dirty="0"/>
              <a:t>выставляемый в соответствие конкретному </a:t>
            </a:r>
            <a:r>
              <a:rPr lang="ru-RU" sz="1600" dirty="0" smtClean="0"/>
              <a:t>регистратору.</a:t>
            </a:r>
            <a:endParaRPr lang="ru-RU" sz="1600" dirty="0"/>
          </a:p>
          <a:p>
            <a:pPr lvl="0" algn="just"/>
            <a:r>
              <a:rPr lang="ru-RU" sz="1600" dirty="0"/>
              <a:t>«</a:t>
            </a:r>
            <a:r>
              <a:rPr lang="en-US" sz="1600" dirty="0" err="1"/>
              <a:t>DeviceID</a:t>
            </a:r>
            <a:r>
              <a:rPr lang="ru-RU" sz="1600" dirty="0"/>
              <a:t>» - идентификатор устройства, соответствующий локальному </a:t>
            </a:r>
            <a:r>
              <a:rPr lang="en-US" sz="1600" dirty="0" smtClean="0"/>
              <a:t>ID </a:t>
            </a:r>
            <a:r>
              <a:rPr lang="ru-RU" sz="1600" dirty="0" smtClean="0"/>
              <a:t>регистратора.</a:t>
            </a:r>
            <a:endParaRPr lang="ru-RU" sz="1600" dirty="0"/>
          </a:p>
          <a:p>
            <a:pPr lvl="0" algn="just"/>
            <a:r>
              <a:rPr lang="ru-RU" sz="1600" dirty="0"/>
              <a:t>«</a:t>
            </a:r>
            <a:r>
              <a:rPr lang="en-US" sz="1600" dirty="0" err="1"/>
              <a:t>DeviceEnable</a:t>
            </a:r>
            <a:r>
              <a:rPr lang="ru-RU" sz="1600" dirty="0"/>
              <a:t>» - активность регистратора, подразумевающая включение виртуализации его в Прокси-сервере, при установке отметки в этом поле в статусе устройства «</a:t>
            </a:r>
            <a:r>
              <a:rPr lang="en-US" sz="1600" dirty="0"/>
              <a:t>Enable</a:t>
            </a:r>
            <a:r>
              <a:rPr lang="ru-RU" sz="1600" dirty="0"/>
              <a:t>» основного окна будет стоять положительная отметка «</a:t>
            </a:r>
            <a:r>
              <a:rPr lang="en-US" sz="1600" dirty="0"/>
              <a:t>Y</a:t>
            </a:r>
            <a:r>
              <a:rPr lang="ru-RU" sz="1600" dirty="0" smtClean="0"/>
              <a:t>».</a:t>
            </a:r>
            <a:endParaRPr lang="ru-RU" sz="1600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0"/>
            <a:ext cx="4114800" cy="3920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0329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Веб-интерфейс регистратора. </a:t>
            </a:r>
            <a:r>
              <a:rPr lang="ru-RU" sz="3600" b="1" dirty="0"/>
              <a:t>Настройки </a:t>
            </a:r>
            <a:r>
              <a:rPr lang="ru-RU" sz="3600" b="1" dirty="0" err="1" smtClean="0"/>
              <a:t>авторегистрации</a:t>
            </a:r>
            <a:endParaRPr lang="ru-RU" sz="3600" b="1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132856"/>
            <a:ext cx="4536504" cy="367240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Объект 2"/>
          <p:cNvSpPr txBox="1">
            <a:spLocks/>
          </p:cNvSpPr>
          <p:nvPr/>
        </p:nvSpPr>
        <p:spPr>
          <a:xfrm>
            <a:off x="5148064" y="2132856"/>
            <a:ext cx="3600400" cy="2116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600" dirty="0"/>
              <a:t>Вкладка «</a:t>
            </a:r>
            <a:r>
              <a:rPr lang="ru-RU" sz="1600" dirty="0" err="1"/>
              <a:t>Авторегистрация</a:t>
            </a:r>
            <a:r>
              <a:rPr lang="ru-RU" sz="1600" dirty="0" smtClean="0"/>
              <a:t>»</a:t>
            </a:r>
          </a:p>
          <a:p>
            <a:pPr algn="just"/>
            <a:r>
              <a:rPr lang="en-US" sz="1600" dirty="0" smtClean="0"/>
              <a:t>IP</a:t>
            </a:r>
            <a:r>
              <a:rPr lang="ru-RU" sz="1600" dirty="0"/>
              <a:t>-адрес </a:t>
            </a:r>
            <a:r>
              <a:rPr lang="ru-RU" sz="1600" dirty="0" smtClean="0"/>
              <a:t>– внешний статический </a:t>
            </a:r>
            <a:r>
              <a:rPr lang="en-US" sz="1600" dirty="0" smtClean="0"/>
              <a:t>IP</a:t>
            </a:r>
            <a:endParaRPr lang="ru-RU" sz="1600" dirty="0" smtClean="0"/>
          </a:p>
          <a:p>
            <a:pPr algn="just"/>
            <a:r>
              <a:rPr lang="en-US" sz="1600" dirty="0" smtClean="0"/>
              <a:t>ID </a:t>
            </a:r>
            <a:r>
              <a:rPr lang="ru-RU" sz="1600" dirty="0" smtClean="0"/>
              <a:t>– уникальный идентификатор регистратора</a:t>
            </a:r>
          </a:p>
          <a:p>
            <a:pPr algn="just"/>
            <a:r>
              <a:rPr lang="ru-RU" sz="1600" dirty="0" smtClean="0"/>
              <a:t>Порт </a:t>
            </a:r>
            <a:r>
              <a:rPr lang="en-US" sz="1600" dirty="0" smtClean="0"/>
              <a:t>- </a:t>
            </a:r>
            <a:r>
              <a:rPr lang="ru-RU" sz="1600" dirty="0" smtClean="0"/>
              <a:t>должен </a:t>
            </a:r>
            <a:r>
              <a:rPr lang="ru-RU" sz="1600" dirty="0"/>
              <a:t>соответствовать </a:t>
            </a:r>
            <a:r>
              <a:rPr lang="ru-RU" sz="1600" dirty="0" smtClean="0"/>
              <a:t>порту, указанному в общих настройках </a:t>
            </a:r>
            <a:r>
              <a:rPr lang="ru-RU" sz="1600" dirty="0"/>
              <a:t>Прокси-сервера </a:t>
            </a:r>
          </a:p>
        </p:txBody>
      </p:sp>
    </p:spTree>
    <p:extLst>
      <p:ext uri="{BB962C8B-B14F-4D97-AF65-F5344CB8AC3E}">
        <p14:creationId xmlns:p14="http://schemas.microsoft.com/office/powerpoint/2010/main" val="450714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/>
              <a:t>Веб-интерфейс. Настройки </a:t>
            </a:r>
            <a:r>
              <a:rPr lang="ru-RU" sz="3600" b="1" dirty="0" smtClean="0"/>
              <a:t>модуля сотовой связи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80112" y="1556792"/>
            <a:ext cx="3384376" cy="5040560"/>
          </a:xfrm>
        </p:spPr>
        <p:txBody>
          <a:bodyPr>
            <a:noAutofit/>
          </a:bodyPr>
          <a:lstStyle/>
          <a:p>
            <a:pPr lvl="0" algn="just"/>
            <a:r>
              <a:rPr lang="ru-RU" sz="1600" dirty="0" smtClean="0"/>
              <a:t>Вкладка </a:t>
            </a:r>
            <a:r>
              <a:rPr lang="en-US" sz="1600" dirty="0" smtClean="0"/>
              <a:t>CDMA/GPRS</a:t>
            </a:r>
          </a:p>
          <a:p>
            <a:pPr lvl="0" algn="just"/>
            <a:r>
              <a:rPr lang="ru-RU" sz="1600" dirty="0"/>
              <a:t>В</a:t>
            </a:r>
            <a:r>
              <a:rPr lang="ru-RU" sz="1600" dirty="0" smtClean="0"/>
              <a:t>ключить </a:t>
            </a:r>
            <a:r>
              <a:rPr lang="ru-RU" sz="1600" dirty="0"/>
              <a:t>модуль 3</a:t>
            </a:r>
            <a:r>
              <a:rPr lang="en-US" sz="1600" dirty="0"/>
              <a:t>G</a:t>
            </a:r>
            <a:r>
              <a:rPr lang="ru-RU" sz="1600" dirty="0"/>
              <a:t> «Вкл</a:t>
            </a:r>
            <a:r>
              <a:rPr lang="ru-RU" sz="1600" dirty="0" smtClean="0"/>
              <a:t>.»</a:t>
            </a:r>
          </a:p>
          <a:p>
            <a:pPr lvl="0" algn="just"/>
            <a:r>
              <a:rPr lang="ru-RU" sz="1600" dirty="0"/>
              <a:t>В</a:t>
            </a:r>
            <a:r>
              <a:rPr lang="ru-RU" sz="1600" dirty="0" smtClean="0"/>
              <a:t>ключить </a:t>
            </a:r>
            <a:r>
              <a:rPr lang="ru-RU" sz="1600" dirty="0"/>
              <a:t>повторное автоматическое соединение после потери сигнала «</a:t>
            </a:r>
            <a:r>
              <a:rPr lang="en-US" sz="1600" dirty="0"/>
              <a:t>PPP Enable</a:t>
            </a:r>
            <a:r>
              <a:rPr lang="ru-RU" sz="1600" dirty="0" smtClean="0"/>
              <a:t>»</a:t>
            </a:r>
          </a:p>
          <a:p>
            <a:pPr lvl="0" algn="just"/>
            <a:r>
              <a:rPr lang="ru-RU" sz="1600" dirty="0"/>
              <a:t>В</a:t>
            </a:r>
            <a:r>
              <a:rPr lang="ru-RU" sz="1600" dirty="0" smtClean="0"/>
              <a:t>ыставить </a:t>
            </a:r>
            <a:r>
              <a:rPr lang="ru-RU" sz="1600" dirty="0"/>
              <a:t>интервал активности соединения «</a:t>
            </a:r>
            <a:r>
              <a:rPr lang="ru-RU" sz="1600" dirty="0" smtClean="0"/>
              <a:t>Активно» (0 </a:t>
            </a:r>
            <a:r>
              <a:rPr lang="ru-RU" sz="1600" dirty="0"/>
              <a:t>– постоянная </a:t>
            </a:r>
            <a:r>
              <a:rPr lang="ru-RU" sz="1600" dirty="0" smtClean="0"/>
              <a:t>активность </a:t>
            </a:r>
            <a:r>
              <a:rPr lang="ru-RU" sz="1600" dirty="0"/>
              <a:t>для бесперебойной работы</a:t>
            </a:r>
            <a:r>
              <a:rPr lang="ru-RU" sz="1600" dirty="0" smtClean="0"/>
              <a:t>)</a:t>
            </a:r>
            <a:endParaRPr lang="ru-RU" sz="1600" dirty="0"/>
          </a:p>
          <a:p>
            <a:pPr lvl="0" algn="just"/>
            <a:r>
              <a:rPr lang="ru-RU" sz="1600" dirty="0" smtClean="0"/>
              <a:t>Остальные настройки </a:t>
            </a:r>
            <a:r>
              <a:rPr lang="ru-RU" sz="1600" dirty="0"/>
              <a:t>зависят от оператора (пароль/логин), тарифа (ограничение трафика </a:t>
            </a:r>
            <a:r>
              <a:rPr lang="en-US" sz="1600" dirty="0"/>
              <a:t>flux</a:t>
            </a:r>
            <a:r>
              <a:rPr lang="ru-RU" sz="1600" dirty="0"/>
              <a:t>) и типа подключения «</a:t>
            </a:r>
            <a:r>
              <a:rPr lang="en-US" sz="1600" dirty="0"/>
              <a:t>Identify Mode</a:t>
            </a:r>
            <a:r>
              <a:rPr lang="ru-RU" sz="1600" dirty="0"/>
              <a:t>» (либо без идентификации и без пары логин/пароль, соответственно, либо с идентификацией</a:t>
            </a:r>
            <a:r>
              <a:rPr lang="ru-RU" sz="1600" dirty="0" smtClean="0"/>
              <a:t>)</a:t>
            </a:r>
            <a:endParaRPr lang="ru-RU" sz="1600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060848"/>
            <a:ext cx="5073650" cy="3990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9392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Итоги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3"/>
            <a:ext cx="8229600" cy="2520281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b="1" dirty="0" smtClean="0"/>
              <a:t>Для активации системы необходимо:</a:t>
            </a:r>
          </a:p>
          <a:p>
            <a:pPr algn="just"/>
            <a:r>
              <a:rPr lang="ru-RU" b="1" dirty="0"/>
              <a:t>з</a:t>
            </a:r>
            <a:r>
              <a:rPr lang="ru-RU" b="1" dirty="0" smtClean="0"/>
              <a:t>апустить Прокси-сервер</a:t>
            </a:r>
          </a:p>
          <a:p>
            <a:pPr lvl="0" algn="just"/>
            <a:r>
              <a:rPr lang="ru-RU" b="1" dirty="0"/>
              <a:t>з</a:t>
            </a:r>
            <a:r>
              <a:rPr lang="ru-RU" b="1" dirty="0" smtClean="0"/>
              <a:t>апустить регистраторы, они будут автоматически найдены Прокси-сервером; после </a:t>
            </a:r>
            <a:r>
              <a:rPr lang="ru-RU" b="1" dirty="0"/>
              <a:t>успешного соединения с регистратором в поле «</a:t>
            </a:r>
            <a:r>
              <a:rPr lang="en-US" b="1" dirty="0"/>
              <a:t>Online</a:t>
            </a:r>
            <a:r>
              <a:rPr lang="ru-RU" b="1" dirty="0"/>
              <a:t>» </a:t>
            </a:r>
            <a:r>
              <a:rPr lang="ru-RU" b="1" dirty="0" smtClean="0"/>
              <a:t>главного окна Прокси-сервера появится </a:t>
            </a:r>
            <a:r>
              <a:rPr lang="ru-RU" b="1" dirty="0"/>
              <a:t>положительная отметка «</a:t>
            </a:r>
            <a:r>
              <a:rPr lang="en-US" b="1" dirty="0"/>
              <a:t>Y</a:t>
            </a:r>
            <a:r>
              <a:rPr lang="ru-RU" b="1" dirty="0" smtClean="0"/>
              <a:t>»</a:t>
            </a:r>
            <a:endParaRPr lang="ru-RU" b="1" dirty="0"/>
          </a:p>
          <a:p>
            <a:pPr algn="just"/>
            <a:r>
              <a:rPr lang="ru-RU" b="1" dirty="0"/>
              <a:t>н</a:t>
            </a:r>
            <a:r>
              <a:rPr lang="ru-RU" b="1" dirty="0" smtClean="0"/>
              <a:t>астроить любое ПО на ПК или смартфоне/планшете с выходом в Интернет для просмотра информации с регистратора</a:t>
            </a:r>
          </a:p>
        </p:txBody>
      </p:sp>
    </p:spTree>
    <p:extLst>
      <p:ext uri="{BB962C8B-B14F-4D97-AF65-F5344CB8AC3E}">
        <p14:creationId xmlns:p14="http://schemas.microsoft.com/office/powerpoint/2010/main" val="3147514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Пример настройки регистратора в</a:t>
            </a:r>
            <a:r>
              <a:rPr lang="en-US" sz="3600" b="1" dirty="0" smtClean="0"/>
              <a:t> RVI DSS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92080" y="1556793"/>
            <a:ext cx="3672408" cy="2232248"/>
          </a:xfrm>
        </p:spPr>
        <p:txBody>
          <a:bodyPr>
            <a:normAutofit/>
          </a:bodyPr>
          <a:lstStyle/>
          <a:p>
            <a:pPr algn="just"/>
            <a:r>
              <a:rPr lang="en-US" sz="1600" dirty="0"/>
              <a:t>IP</a:t>
            </a:r>
            <a:r>
              <a:rPr lang="ru-RU" sz="1600" dirty="0"/>
              <a:t>-адрес </a:t>
            </a:r>
            <a:r>
              <a:rPr lang="en-US" sz="1600" dirty="0" smtClean="0"/>
              <a:t>– </a:t>
            </a:r>
            <a:r>
              <a:rPr lang="ru-RU" sz="1600" dirty="0" smtClean="0"/>
              <a:t>внешний статический </a:t>
            </a:r>
            <a:r>
              <a:rPr lang="en-US" sz="1600" dirty="0" smtClean="0"/>
              <a:t>IP</a:t>
            </a:r>
          </a:p>
          <a:p>
            <a:pPr algn="just"/>
            <a:r>
              <a:rPr lang="ru-RU" sz="1600" dirty="0" smtClean="0"/>
              <a:t>Порт – индивидуальный порт регистратора, поставленный ему в соответствие в Прокси-сервере</a:t>
            </a:r>
          </a:p>
          <a:p>
            <a:pPr algn="just"/>
            <a:r>
              <a:rPr lang="ru-RU" sz="1600" dirty="0" smtClean="0"/>
              <a:t>Имя/пароль – пара виртуального устройства Прокси-сервера, соответствующая данному регистратору</a:t>
            </a:r>
            <a:endParaRPr lang="ru-RU" sz="1600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556792"/>
            <a:ext cx="4947285" cy="4257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861048"/>
            <a:ext cx="4896544" cy="27363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6234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657</Words>
  <Application>Microsoft Macintosh PowerPoint</Application>
  <PresentationFormat>Экран (4:3)</PresentationFormat>
  <Paragraphs>61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Доступ к регистраторам RVI-R04Mobile через Интернет посредством модуля сотовой связи</vt:lpstr>
      <vt:lpstr>Прокси-сервер. Общие настройки</vt:lpstr>
      <vt:lpstr>Общая схема подключения</vt:lpstr>
      <vt:lpstr>Прокси-сервер. Добавление устройства</vt:lpstr>
      <vt:lpstr>Веб-интерфейс регистратора. Настройки авторегистрации</vt:lpstr>
      <vt:lpstr>Веб-интерфейс. Настройки модуля сотовой связи</vt:lpstr>
      <vt:lpstr>Итоги</vt:lpstr>
      <vt:lpstr>Пример настройки регистратора в RVI DSS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Компоненты</dc:title>
  <dc:creator>Дмитрий Е. Арбенин</dc:creator>
  <cp:lastModifiedBy>Igor Averchenko</cp:lastModifiedBy>
  <cp:revision>18</cp:revision>
  <dcterms:created xsi:type="dcterms:W3CDTF">2013-07-09T09:19:57Z</dcterms:created>
  <dcterms:modified xsi:type="dcterms:W3CDTF">2013-07-09T13:48:07Z</dcterms:modified>
</cp:coreProperties>
</file>